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80" r:id="rId13"/>
    <p:sldId id="281" r:id="rId14"/>
    <p:sldId id="289" r:id="rId15"/>
    <p:sldId id="268" r:id="rId16"/>
    <p:sldId id="299" r:id="rId17"/>
    <p:sldId id="300" r:id="rId18"/>
    <p:sldId id="285" r:id="rId19"/>
    <p:sldId id="301" r:id="rId20"/>
    <p:sldId id="302" r:id="rId21"/>
    <p:sldId id="303" r:id="rId22"/>
    <p:sldId id="304" r:id="rId23"/>
    <p:sldId id="286" r:id="rId24"/>
    <p:sldId id="288" r:id="rId25"/>
    <p:sldId id="305" r:id="rId26"/>
    <p:sldId id="306" r:id="rId27"/>
    <p:sldId id="307" r:id="rId28"/>
    <p:sldId id="308" r:id="rId29"/>
    <p:sldId id="30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Beste </a:t>
            </a:r>
            <a:r>
              <a:rPr lang="nl-NL" smtClean="0"/>
              <a:t>havo</a:t>
            </a:r>
            <a:r>
              <a:rPr lang="nl-NL" smtClean="0"/>
              <a:t> </a:t>
            </a:r>
            <a:r>
              <a:rPr lang="nl-NL" dirty="0" smtClean="0"/>
              <a:t>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704"/>
          <a:stretch/>
        </p:blipFill>
        <p:spPr>
          <a:xfrm>
            <a:off x="0" y="1"/>
            <a:ext cx="12067674" cy="517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5530"/>
          <a:stretch/>
        </p:blipFill>
        <p:spPr>
          <a:xfrm>
            <a:off x="0" y="1"/>
            <a:ext cx="12067674" cy="9023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163"/>
          <a:stretch/>
        </p:blipFill>
        <p:spPr>
          <a:xfrm>
            <a:off x="0" y="0"/>
            <a:ext cx="12067674" cy="12994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2603"/>
          <a:stretch/>
        </p:blipFill>
        <p:spPr>
          <a:xfrm>
            <a:off x="0" y="1"/>
            <a:ext cx="12067674" cy="17084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5850"/>
          <a:stretch/>
        </p:blipFill>
        <p:spPr>
          <a:xfrm>
            <a:off x="0" y="0"/>
            <a:ext cx="12067674" cy="212958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9290"/>
          <a:stretch/>
        </p:blipFill>
        <p:spPr>
          <a:xfrm>
            <a:off x="0" y="0"/>
            <a:ext cx="12067674" cy="25386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2731"/>
          <a:stretch/>
        </p:blipFill>
        <p:spPr>
          <a:xfrm>
            <a:off x="0" y="0"/>
            <a:ext cx="12067674" cy="294773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6942"/>
          <a:stretch/>
        </p:blipFill>
        <p:spPr>
          <a:xfrm>
            <a:off x="0" y="1"/>
            <a:ext cx="12067674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9804"/>
          <a:stretch/>
        </p:blipFill>
        <p:spPr>
          <a:xfrm>
            <a:off x="0" y="0"/>
            <a:ext cx="12067674" cy="375385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3823"/>
          <a:stretch/>
        </p:blipFill>
        <p:spPr>
          <a:xfrm>
            <a:off x="0" y="1"/>
            <a:ext cx="12067674" cy="4126832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8035"/>
          <a:stretch/>
        </p:blipFill>
        <p:spPr>
          <a:xfrm>
            <a:off x="0" y="0"/>
            <a:ext cx="12067674" cy="4487779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21475"/>
          <a:stretch/>
        </p:blipFill>
        <p:spPr>
          <a:xfrm>
            <a:off x="0" y="0"/>
            <a:ext cx="12067674" cy="4896853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20703"/>
          <a:stretch/>
        </p:blipFill>
        <p:spPr>
          <a:xfrm>
            <a:off x="0" y="0"/>
            <a:ext cx="12067674" cy="4944979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14529"/>
          <a:stretch/>
        </p:blipFill>
        <p:spPr>
          <a:xfrm>
            <a:off x="0" y="0"/>
            <a:ext cx="12067674" cy="5329989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67674" cy="623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0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Balans, we gaan weer een begin maken met de balans. Dat is stukje herhaling maar ook stukje uitbreiding.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0193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Overzicht van bezittingen en vermogen waarmee die bezitten gefinancierd zijn.</a:t>
            </a:r>
          </a:p>
          <a:p>
            <a:r>
              <a:rPr lang="nl-NL" sz="2500" dirty="0" smtClean="0"/>
              <a:t>Balans is altijd in balans (rechterkant = linkerkant) debet = credit.</a:t>
            </a:r>
          </a:p>
          <a:p>
            <a:endParaRPr lang="nl-NL" sz="2500" dirty="0"/>
          </a:p>
          <a:p>
            <a:r>
              <a:rPr lang="nl-NL" sz="2500" dirty="0" smtClean="0"/>
              <a:t>Veel mee oefenen!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8781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Bezettingen =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Ander woord voor bezettingen = activa.</a:t>
            </a:r>
          </a:p>
          <a:p>
            <a:r>
              <a:rPr lang="nl-NL" sz="2500" dirty="0" smtClean="0"/>
              <a:t>Deze gaan we onderverdelen in.</a:t>
            </a:r>
          </a:p>
          <a:p>
            <a:r>
              <a:rPr lang="nl-NL" sz="2500" dirty="0" smtClean="0"/>
              <a:t>Vaste activa (activa die langer dan 1 jaar/productieproces mee gaan)</a:t>
            </a:r>
          </a:p>
          <a:p>
            <a:r>
              <a:rPr lang="nl-NL" sz="2500" dirty="0" smtClean="0"/>
              <a:t>Vlottende activa: (activa die 1 jaar mee gaan of 1 productieproces)</a:t>
            </a:r>
          </a:p>
          <a:p>
            <a:r>
              <a:rPr lang="nl-NL" sz="2500" dirty="0" smtClean="0"/>
              <a:t>Liquide middelen: activa waarmee je kan betalen (kas en bank)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695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betaalde bedragen:</a:t>
            </a:r>
          </a:p>
          <a:p>
            <a:r>
              <a:rPr lang="nl-NL" sz="2500" dirty="0" smtClean="0"/>
              <a:t>Nog te ontvangen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heb je al een prestatie gegeven en heb je nog recht op een tegenprestatie , in economische begrippen: heb je dus een bezit</a:t>
            </a:r>
          </a:p>
          <a:p>
            <a:r>
              <a:rPr lang="nl-NL" sz="2500" dirty="0" smtClean="0"/>
              <a:t>bezit van geld (nog te ontvangen bedragen) of bezit van goederen of dienst </a:t>
            </a:r>
            <a:r>
              <a:rPr lang="nl-NL" sz="2500" dirty="0" smtClean="0"/>
              <a:t>(</a:t>
            </a:r>
            <a:r>
              <a:rPr lang="nl-NL" sz="2500" dirty="0" smtClean="0"/>
              <a:t>vooruit betaalde </a:t>
            </a:r>
            <a:r>
              <a:rPr lang="nl-NL" sz="2500" dirty="0" smtClean="0"/>
              <a:t>bedragen</a:t>
            </a:r>
            <a:r>
              <a:rPr lang="nl-NL" sz="2500" dirty="0" smtClean="0"/>
              <a:t>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531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32547"/>
            <a:ext cx="4384063" cy="4908885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10 minuten de tijd.</a:t>
            </a:r>
            <a:endParaRPr lang="nl-NL" sz="2500" dirty="0" smtClean="0"/>
          </a:p>
          <a:p>
            <a:r>
              <a:rPr lang="nl-NL" sz="2500" dirty="0" smtClean="0"/>
              <a:t>Extra vragen:</a:t>
            </a:r>
          </a:p>
          <a:p>
            <a:r>
              <a:rPr lang="nl-NL" sz="2500" dirty="0" smtClean="0"/>
              <a:t>Stel de kanoclub heeft 3 kano’s ter waarde van 1000 per kano.</a:t>
            </a:r>
          </a:p>
          <a:p>
            <a:r>
              <a:rPr lang="nl-NL" sz="2500" dirty="0" smtClean="0"/>
              <a:t>Stel ze verkopen 1 kano, het geld bedrag krijgen ze later.</a:t>
            </a:r>
          </a:p>
          <a:p>
            <a:r>
              <a:rPr lang="nl-NL" sz="2500" dirty="0" smtClean="0"/>
              <a:t>Welke balanspost was er eerst?, hoe ziet de balanspost er na verkoop uit?</a:t>
            </a:r>
          </a:p>
          <a:p>
            <a:r>
              <a:rPr lang="nl-NL" sz="2500" dirty="0" smtClean="0"/>
              <a:t>Welke balanspost ontstaat doordat ze het geld later krijgen? Veranerd het eigen vermogen?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32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3240"/>
          <a:stretch/>
        </p:blipFill>
        <p:spPr>
          <a:xfrm>
            <a:off x="0" y="-1"/>
            <a:ext cx="5462337" cy="4692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0294"/>
          <a:stretch/>
        </p:blipFill>
        <p:spPr>
          <a:xfrm>
            <a:off x="0" y="-1"/>
            <a:ext cx="5462337" cy="6737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6028"/>
          <a:stretch/>
        </p:blipFill>
        <p:spPr>
          <a:xfrm>
            <a:off x="0" y="0"/>
            <a:ext cx="5462337" cy="23581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7881"/>
          <a:stretch/>
        </p:blipFill>
        <p:spPr>
          <a:xfrm>
            <a:off x="0" y="-1"/>
            <a:ext cx="5462337" cy="29236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5281"/>
          <a:stretch/>
        </p:blipFill>
        <p:spPr>
          <a:xfrm>
            <a:off x="0" y="0"/>
            <a:ext cx="5462337" cy="310414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241"/>
          <a:stretch/>
        </p:blipFill>
        <p:spPr>
          <a:xfrm>
            <a:off x="0" y="-1"/>
            <a:ext cx="5462337" cy="498107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462337" cy="694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3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Inventaris of kano’s van 3000 aan de debet zijde.</a:t>
            </a:r>
          </a:p>
          <a:p>
            <a:r>
              <a:rPr lang="nl-NL" sz="2500" dirty="0" smtClean="0"/>
              <a:t>Bij verkoop van een kano</a:t>
            </a:r>
          </a:p>
          <a:p>
            <a:r>
              <a:rPr lang="nl-NL" sz="2500" dirty="0" smtClean="0"/>
              <a:t>Inventaris of kano’s – 1000.</a:t>
            </a:r>
          </a:p>
          <a:p>
            <a:r>
              <a:rPr lang="nl-NL" sz="2500" dirty="0" smtClean="0"/>
              <a:t>Zolang er nog niet betaald is ontstaat de post</a:t>
            </a:r>
          </a:p>
          <a:p>
            <a:r>
              <a:rPr lang="nl-NL" sz="2500" dirty="0" smtClean="0"/>
              <a:t>Nog te ontvangen bedragen 1000 aan de debetzijde.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771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Let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Winsten (opbrengsten) vergroten het eigen vermogen, verliezen (kosten) verkleinen het eigen vermogen.</a:t>
            </a:r>
          </a:p>
          <a:p>
            <a:endParaRPr lang="nl-NL" sz="2500" dirty="0"/>
          </a:p>
          <a:p>
            <a:r>
              <a:rPr lang="nl-NL" sz="2500" dirty="0" smtClean="0"/>
              <a:t>Op de balans staan bezittingen en schulden (eigen vermogen = schuld aan de eigenaar).</a:t>
            </a:r>
          </a:p>
          <a:p>
            <a:r>
              <a:rPr lang="nl-NL" sz="2500" dirty="0" smtClean="0"/>
              <a:t>Hier staan dus geen kosten en opbrengsten op!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8877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</a:t>
            </a:r>
            <a:r>
              <a:rPr lang="nl-NL" dirty="0" smtClean="0"/>
              <a:t>maken tot en met 21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Extra vragen:</a:t>
            </a:r>
          </a:p>
          <a:p>
            <a:r>
              <a:rPr lang="nl-NL" sz="2500" dirty="0" smtClean="0"/>
              <a:t>Stel dat van de 4 verenigingsleden er maar 3 betalen.</a:t>
            </a:r>
          </a:p>
          <a:p>
            <a:r>
              <a:rPr lang="nl-NL" sz="2500" dirty="0" smtClean="0"/>
              <a:t>Welke balanspost ontstaat er?</a:t>
            </a:r>
          </a:p>
          <a:p>
            <a:r>
              <a:rPr lang="nl-NL" sz="2500" dirty="0" smtClean="0"/>
              <a:t>Wat gebeurd er met het eigen vermogen?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339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</a:t>
            </a:r>
            <a:r>
              <a:rPr lang="nl-NL" dirty="0" smtClean="0"/>
              <a:t>3 </a:t>
            </a:r>
            <a:r>
              <a:rPr lang="nl-NL" dirty="0" smtClean="0"/>
              <a:t>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15 + gesloten vragen zelftest.</a:t>
            </a:r>
          </a:p>
          <a:p>
            <a:r>
              <a:rPr lang="nl-NL" sz="2500" dirty="0" smtClean="0"/>
              <a:t>Les 2: 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21 (activa)</a:t>
            </a:r>
          </a:p>
          <a:p>
            <a:r>
              <a:rPr lang="nl-NL" sz="2500" dirty="0" smtClean="0"/>
              <a:t>Les 3: 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26 (passiva)</a:t>
            </a:r>
          </a:p>
          <a:p>
            <a:pPr marL="0" indent="0">
              <a:buNone/>
            </a:pPr>
            <a:endParaRPr lang="nl-NL" sz="2500" dirty="0"/>
          </a:p>
          <a:p>
            <a:r>
              <a:rPr lang="nl-NL" sz="2500" dirty="0" smtClean="0"/>
              <a:t>Veel herhaling met wat we al eerder hebben gedaan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455"/>
          <a:stretch/>
        </p:blipFill>
        <p:spPr>
          <a:xfrm>
            <a:off x="0" y="0"/>
            <a:ext cx="11117179" cy="9986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642"/>
          <a:stretch/>
        </p:blipFill>
        <p:spPr>
          <a:xfrm>
            <a:off x="0" y="0"/>
            <a:ext cx="11117179" cy="16723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097"/>
          <a:stretch/>
        </p:blipFill>
        <p:spPr>
          <a:xfrm>
            <a:off x="0" y="0"/>
            <a:ext cx="11117179" cy="26710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5840"/>
          <a:stretch/>
        </p:blipFill>
        <p:spPr>
          <a:xfrm>
            <a:off x="0" y="0"/>
            <a:ext cx="11117179" cy="30319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117179" cy="686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5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10319529" cy="3880773"/>
          </a:xfrm>
        </p:spPr>
        <p:txBody>
          <a:bodyPr>
            <a:noAutofit/>
          </a:bodyPr>
          <a:lstStyle/>
          <a:p>
            <a:r>
              <a:rPr lang="nl-NL" sz="2500" dirty="0" smtClean="0"/>
              <a:t>Kas neemt toe met 300 </a:t>
            </a:r>
            <a:r>
              <a:rPr lang="nl-NL" sz="2500" dirty="0" err="1" smtClean="0"/>
              <a:t>ipv</a:t>
            </a:r>
            <a:r>
              <a:rPr lang="nl-NL" sz="2500" dirty="0" smtClean="0"/>
              <a:t> met 400</a:t>
            </a:r>
          </a:p>
          <a:p>
            <a:r>
              <a:rPr lang="nl-NL" sz="2500" dirty="0" smtClean="0"/>
              <a:t>Er ontstaat een debetpost: nog te ontvangen contributie van 100</a:t>
            </a:r>
          </a:p>
          <a:p>
            <a:r>
              <a:rPr lang="nl-NL" sz="2500" dirty="0" smtClean="0"/>
              <a:t>Eigen vermogen neemt nog steeds toe met 400.</a:t>
            </a:r>
          </a:p>
          <a:p>
            <a:r>
              <a:rPr lang="nl-NL" sz="2500" dirty="0" smtClean="0"/>
              <a:t>Zoals je ziet</a:t>
            </a:r>
          </a:p>
          <a:p>
            <a:r>
              <a:rPr lang="nl-NL" sz="2500" dirty="0" smtClean="0"/>
              <a:t>Wanneer er betaald wordt boeit niet voor de verandering van het eigen vermogen.</a:t>
            </a:r>
          </a:p>
          <a:p>
            <a:r>
              <a:rPr lang="nl-NL" sz="2500" dirty="0" smtClean="0"/>
              <a:t>Alleen opbrengsten en kosten hebben invloed op het eigen vermogen.</a:t>
            </a:r>
          </a:p>
          <a:p>
            <a:r>
              <a:rPr lang="nl-NL" sz="2500" dirty="0" smtClean="0"/>
              <a:t>Dus de contributieopbrengsten (ongeacht wanneer betaald) vergroten het eigen vermogen</a:t>
            </a:r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4829"/>
          <a:stretch/>
        </p:blipFill>
        <p:spPr>
          <a:xfrm>
            <a:off x="0" y="0"/>
            <a:ext cx="12192000" cy="10948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72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passiva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80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Passiva.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Passiva bestaat uit het vreemd vermogen en het eigen vermogen.</a:t>
            </a:r>
          </a:p>
          <a:p>
            <a:r>
              <a:rPr lang="nl-NL" sz="2500" dirty="0" smtClean="0"/>
              <a:t>Eigen vermogen hoeft de vereniging aan niemand terug te betalen. (ingebracht door de eigenaar, of vermogen van de eigenaar)</a:t>
            </a:r>
          </a:p>
          <a:p>
            <a:r>
              <a:rPr lang="nl-NL" sz="2500" dirty="0" smtClean="0"/>
              <a:t>Vreemd vermogen zijn leningen die terugbetaald moeten worden.</a:t>
            </a:r>
            <a:endParaRPr lang="nl-NL" sz="2500" dirty="0"/>
          </a:p>
          <a:p>
            <a:r>
              <a:rPr lang="nl-NL" sz="2500" dirty="0" smtClean="0"/>
              <a:t>Vreemd vermogen wordt onderscheid gemaakt tussen lang vreemd vermogen en kort vreemd vermogen.</a:t>
            </a:r>
          </a:p>
          <a:p>
            <a:r>
              <a:rPr lang="nl-NL" sz="2500" dirty="0" smtClean="0"/>
              <a:t>Het verschil hiertussen is langer of korter dan 1 jaar.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2773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ontvangen bedragen:</a:t>
            </a:r>
          </a:p>
          <a:p>
            <a:r>
              <a:rPr lang="nl-NL" sz="2500" dirty="0" smtClean="0"/>
              <a:t>Nog te betalen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moet je nog een tegenprestatie leveren, in economische begrippen: heb je dus een schuld</a:t>
            </a:r>
          </a:p>
          <a:p>
            <a:r>
              <a:rPr lang="nl-NL" sz="2500" dirty="0" smtClean="0"/>
              <a:t>Schuld van geld (nog te betalen bedragen) of schuld van goederen of dienst (vooruit ontvangen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2369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</a:t>
            </a:r>
            <a:r>
              <a:rPr lang="nl-NL" dirty="0" smtClean="0"/>
              <a:t>maken tot en met 23 is nog stof van gisteren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 fontScale="85000" lnSpcReduction="20000"/>
          </a:bodyPr>
          <a:lstStyle/>
          <a:p>
            <a:r>
              <a:rPr lang="nl-NL" sz="2500" dirty="0" smtClean="0"/>
              <a:t>10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Extra vragen:</a:t>
            </a:r>
          </a:p>
          <a:p>
            <a:r>
              <a:rPr lang="nl-NL" sz="2500" dirty="0" smtClean="0"/>
              <a:t>Ik had op de balans een balanspost:</a:t>
            </a:r>
          </a:p>
          <a:p>
            <a:r>
              <a:rPr lang="nl-NL" sz="2500" dirty="0" smtClean="0"/>
              <a:t>Nog te ontvangen contributie van 2009 van 1000 euro.</a:t>
            </a:r>
          </a:p>
          <a:p>
            <a:r>
              <a:rPr lang="nl-NL" sz="2500" dirty="0" smtClean="0"/>
              <a:t>Vervolgens betaald één van de leden die nog contributie over 2009 moest betalen zijn contributie van 200 euro terug per bank</a:t>
            </a:r>
          </a:p>
          <a:p>
            <a:r>
              <a:rPr lang="nl-NL" sz="2500" dirty="0" smtClean="0"/>
              <a:t>Welke balansposten veranderen er?</a:t>
            </a:r>
          </a:p>
          <a:p>
            <a:r>
              <a:rPr lang="nl-NL" sz="2500" dirty="0" smtClean="0"/>
              <a:t>Veranderd het eigen vermogen.</a:t>
            </a:r>
          </a:p>
          <a:p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61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106"/>
          <a:stretch/>
        </p:blipFill>
        <p:spPr>
          <a:xfrm>
            <a:off x="0" y="0"/>
            <a:ext cx="12192000" cy="11670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650"/>
          <a:stretch/>
        </p:blipFill>
        <p:spPr>
          <a:xfrm>
            <a:off x="0" y="0"/>
            <a:ext cx="12192000" cy="15881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8610"/>
          <a:stretch/>
        </p:blipFill>
        <p:spPr>
          <a:xfrm>
            <a:off x="0" y="0"/>
            <a:ext cx="12192000" cy="46562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3483"/>
          <a:stretch/>
        </p:blipFill>
        <p:spPr>
          <a:xfrm>
            <a:off x="0" y="0"/>
            <a:ext cx="12192000" cy="564281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8502"/>
          <a:stretch/>
        </p:blipFill>
        <p:spPr>
          <a:xfrm>
            <a:off x="0" y="0"/>
            <a:ext cx="12192000" cy="59676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2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33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</a:t>
            </a:r>
            <a:r>
              <a:rPr lang="nl-NL" dirty="0" smtClean="0"/>
              <a:t>maken tot en met 26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12 minuten </a:t>
            </a:r>
            <a:r>
              <a:rPr lang="nl-NL" sz="2500" dirty="0" smtClean="0"/>
              <a:t>de tijd.</a:t>
            </a:r>
          </a:p>
          <a:p>
            <a:r>
              <a:rPr lang="nl-NL" sz="2500" dirty="0" smtClean="0"/>
              <a:t>Extra vragen:</a:t>
            </a:r>
            <a:endParaRPr lang="nl-NL" sz="2500" dirty="0"/>
          </a:p>
          <a:p>
            <a:r>
              <a:rPr lang="nl-NL" sz="2500" dirty="0" smtClean="0"/>
              <a:t>Er wordt per bank voor 2019 alvast contributie vooruit betaald door verschillende leden met een totale waarde van 5000 euro. Welke balansposten veranderen er?</a:t>
            </a:r>
          </a:p>
          <a:p>
            <a:r>
              <a:rPr lang="nl-NL" sz="2500" dirty="0" smtClean="0"/>
              <a:t>Stel dat het eind 2019 is en ik normaliter de contributie opbrengsten boek. Wat gebeurd er met welke balans posten?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244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048"/>
          <a:stretch/>
        </p:blipFill>
        <p:spPr>
          <a:xfrm>
            <a:off x="0" y="0"/>
            <a:ext cx="12192000" cy="83018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577"/>
          <a:stretch/>
        </p:blipFill>
        <p:spPr>
          <a:xfrm>
            <a:off x="0" y="0"/>
            <a:ext cx="12192000" cy="121519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5331"/>
          <a:stretch/>
        </p:blipFill>
        <p:spPr>
          <a:xfrm>
            <a:off x="0" y="0"/>
            <a:ext cx="12192000" cy="14678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7936"/>
          <a:stretch/>
        </p:blipFill>
        <p:spPr>
          <a:xfrm>
            <a:off x="0" y="0"/>
            <a:ext cx="12192000" cy="192505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1581"/>
          <a:stretch/>
        </p:blipFill>
        <p:spPr>
          <a:xfrm>
            <a:off x="0" y="-1"/>
            <a:ext cx="12192000" cy="22860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9338"/>
          <a:stretch/>
        </p:blipFill>
        <p:spPr>
          <a:xfrm>
            <a:off x="0" y="-1"/>
            <a:ext cx="12192000" cy="360947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2665"/>
          <a:stretch/>
        </p:blipFill>
        <p:spPr>
          <a:xfrm>
            <a:off x="0" y="-1"/>
            <a:ext cx="12192000" cy="400651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7298"/>
          <a:stretch/>
        </p:blipFill>
        <p:spPr>
          <a:xfrm>
            <a:off x="0" y="-1"/>
            <a:ext cx="12192000" cy="492091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95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2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3768" y="180475"/>
            <a:ext cx="8600234" cy="5860888"/>
          </a:xfrm>
        </p:spPr>
        <p:txBody>
          <a:bodyPr>
            <a:noAutofit/>
          </a:bodyPr>
          <a:lstStyle/>
          <a:p>
            <a:r>
              <a:rPr lang="nl-NL" sz="2500" dirty="0" smtClean="0"/>
              <a:t>Ik krijg alvast geld voor het volgende jaar:</a:t>
            </a:r>
          </a:p>
          <a:p>
            <a:r>
              <a:rPr lang="nl-NL" sz="2500" dirty="0" smtClean="0"/>
              <a:t>De bank neemt toe met 5000.</a:t>
            </a:r>
          </a:p>
          <a:p>
            <a:r>
              <a:rPr lang="nl-NL" sz="2500" dirty="0" smtClean="0"/>
              <a:t>Er ontstaat ook een schuld ik heb namelijk een vooruitbetaald bedrag gekregen.</a:t>
            </a:r>
          </a:p>
          <a:p>
            <a:r>
              <a:rPr lang="nl-NL" sz="2500" dirty="0" smtClean="0"/>
              <a:t>Dus vooruit betaalde contributie van 5000.</a:t>
            </a:r>
          </a:p>
          <a:p>
            <a:r>
              <a:rPr lang="nl-NL" sz="2500" dirty="0" smtClean="0"/>
              <a:t>Het eigen vermogen veranderd niet.</a:t>
            </a:r>
          </a:p>
          <a:p>
            <a:r>
              <a:rPr lang="nl-NL" sz="2500" dirty="0" smtClean="0"/>
              <a:t>Eind 2019 boek in mijn contributie opbrengsten.</a:t>
            </a:r>
          </a:p>
          <a:p>
            <a:r>
              <a:rPr lang="nl-NL" sz="2500" dirty="0" smtClean="0"/>
              <a:t>De vooruitbetaalde contributie komt dus te vervallen.</a:t>
            </a:r>
          </a:p>
          <a:p>
            <a:r>
              <a:rPr lang="nl-NL" sz="2500" dirty="0" smtClean="0"/>
              <a:t>Het eigen vermogen stijgt dan met 5000.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4122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Contributie van leden</a:t>
            </a:r>
          </a:p>
          <a:p>
            <a:r>
              <a:rPr lang="nl-NL" sz="2500" dirty="0" smtClean="0"/>
              <a:t>Giften</a:t>
            </a:r>
          </a:p>
          <a:p>
            <a:r>
              <a:rPr lang="nl-NL" sz="2500" dirty="0" smtClean="0"/>
              <a:t>Bijdragen overheid</a:t>
            </a:r>
          </a:p>
          <a:p>
            <a:r>
              <a:rPr lang="nl-NL" sz="2500" dirty="0" smtClean="0"/>
              <a:t>Sponsoring</a:t>
            </a:r>
          </a:p>
          <a:p>
            <a:r>
              <a:rPr lang="nl-NL" sz="2500" dirty="0" smtClean="0"/>
              <a:t>Commerciële activiteiten.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876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Financiering van niet-commerciële organisaties.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4" y="1732449"/>
            <a:ext cx="11278205" cy="46956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Subsidie:</a:t>
            </a:r>
          </a:p>
          <a:p>
            <a:r>
              <a:rPr lang="nl-NL" sz="2500" dirty="0" smtClean="0"/>
              <a:t>Inputfinanciering: eerst kijken wat nodig is </a:t>
            </a:r>
            <a:r>
              <a:rPr lang="nl-NL" sz="2500" dirty="0" smtClean="0">
                <a:sym typeface="Wingdings" panose="05000000000000000000" pitchFamily="2" charset="2"/>
              </a:rPr>
              <a:t> dan subsidie.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Zo hoog mogelijke uitgave aangeven.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Outputfinanciering: vergoeding op basis van prestatie.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lumpsumfinanciering: op basis van een prestatienorm een bedrag. (school is dat aantal opgeleiden leerlingen) zelf invullen wat met het geld te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Of budgetfinanciering: de geldgever stelt vooraf vast wat de organisatie krijgt en welke prestaties (activiteiten) het ervoor moet doen.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Let op: dit gaat om een maximum bedrag. 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3713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Financieel beleid.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5125551"/>
          </a:xfrm>
        </p:spPr>
        <p:txBody>
          <a:bodyPr>
            <a:noAutofit/>
          </a:bodyPr>
          <a:lstStyle/>
          <a:p>
            <a:r>
              <a:rPr lang="nl-NL" sz="2300" dirty="0" smtClean="0"/>
              <a:t>Leasen.</a:t>
            </a:r>
          </a:p>
          <a:p>
            <a:r>
              <a:rPr lang="nl-NL" sz="2300" dirty="0" smtClean="0"/>
              <a:t>Huren van een productie(middel) voor een bepaalde tijd.</a:t>
            </a:r>
          </a:p>
          <a:p>
            <a:r>
              <a:rPr lang="nl-NL" sz="2300" dirty="0" err="1" smtClean="0"/>
              <a:t>Operational</a:t>
            </a:r>
            <a:r>
              <a:rPr lang="nl-NL" sz="2300" dirty="0" smtClean="0"/>
              <a:t> lease: het object blijft eigendom van de verhuurder.</a:t>
            </a:r>
          </a:p>
          <a:p>
            <a:r>
              <a:rPr lang="nl-NL" sz="2300" dirty="0" smtClean="0"/>
              <a:t>De verhuurder is zowel economisch en juridisch eigenaar van het product.</a:t>
            </a:r>
          </a:p>
          <a:p>
            <a:r>
              <a:rPr lang="nl-NL" sz="2300" dirty="0" smtClean="0"/>
              <a:t>Tussentijds opzegbaar.</a:t>
            </a:r>
          </a:p>
          <a:p>
            <a:r>
              <a:rPr lang="nl-NL" sz="2300" dirty="0" smtClean="0"/>
              <a:t>Financial lease: het object wordt economisch eigendom van de huurder.</a:t>
            </a:r>
          </a:p>
          <a:p>
            <a:r>
              <a:rPr lang="nl-NL" sz="2300" dirty="0" smtClean="0"/>
              <a:t>Lange termijn niet opzegbaar</a:t>
            </a:r>
          </a:p>
          <a:p>
            <a:r>
              <a:rPr lang="nl-NL" sz="2300" dirty="0" smtClean="0"/>
              <a:t>Aan het einde neemt men het product goedkoop over, zeg je het contract vooraf op, geeft het product terug.</a:t>
            </a:r>
          </a:p>
          <a:p>
            <a:r>
              <a:rPr lang="nl-NL" sz="2300" dirty="0" smtClean="0"/>
              <a:t>Leasen = duurder dan eigen bezit, maar soms voor organisaties met weinige middelen een goede oplossing.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229462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t/m opgave 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Opgave 15 = typische </a:t>
            </a:r>
            <a:r>
              <a:rPr lang="nl-NL" sz="2500" dirty="0" err="1" smtClean="0"/>
              <a:t>toetsopgave</a:t>
            </a:r>
            <a:r>
              <a:rPr lang="nl-NL" sz="2500" dirty="0" smtClean="0"/>
              <a:t>.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499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019"/>
          <a:stretch/>
        </p:blipFill>
        <p:spPr>
          <a:xfrm>
            <a:off x="0" y="60326"/>
            <a:ext cx="9625263" cy="7457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-1" r="67375" b="42783"/>
          <a:stretch/>
        </p:blipFill>
        <p:spPr>
          <a:xfrm>
            <a:off x="1" y="60327"/>
            <a:ext cx="3140242" cy="3886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33750" b="42250"/>
          <a:stretch/>
        </p:blipFill>
        <p:spPr>
          <a:xfrm>
            <a:off x="0" y="60326"/>
            <a:ext cx="6376737" cy="392212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0833"/>
          <a:stretch/>
        </p:blipFill>
        <p:spPr>
          <a:xfrm>
            <a:off x="0" y="60326"/>
            <a:ext cx="9625263" cy="4018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1621"/>
          <a:stretch/>
        </p:blipFill>
        <p:spPr>
          <a:xfrm>
            <a:off x="0" y="60326"/>
            <a:ext cx="9625263" cy="464402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255"/>
          <a:stretch/>
        </p:blipFill>
        <p:spPr>
          <a:xfrm>
            <a:off x="0" y="60326"/>
            <a:ext cx="9625263" cy="487262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3295"/>
          <a:stretch/>
        </p:blipFill>
        <p:spPr>
          <a:xfrm>
            <a:off x="0" y="60326"/>
            <a:ext cx="9625263" cy="520950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8689"/>
          <a:stretch/>
        </p:blipFill>
        <p:spPr>
          <a:xfrm>
            <a:off x="0" y="60326"/>
            <a:ext cx="9625263" cy="552232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5854"/>
          <a:stretch/>
        </p:blipFill>
        <p:spPr>
          <a:xfrm>
            <a:off x="0" y="60326"/>
            <a:ext cx="9625263" cy="5714832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1248"/>
          <a:stretch/>
        </p:blipFill>
        <p:spPr>
          <a:xfrm>
            <a:off x="0" y="60326"/>
            <a:ext cx="9625263" cy="602765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26"/>
            <a:ext cx="9625263" cy="679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7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</a:t>
            </a:r>
            <a:r>
              <a:rPr lang="nl-NL" dirty="0" smtClean="0"/>
              <a:t>maken gesloten vragen D-toets.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werk!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822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590"/>
          <a:stretch/>
        </p:blipFill>
        <p:spPr>
          <a:xfrm>
            <a:off x="0" y="0"/>
            <a:ext cx="12192000" cy="11790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252"/>
          <a:stretch/>
        </p:blipFill>
        <p:spPr>
          <a:xfrm>
            <a:off x="0" y="0"/>
            <a:ext cx="12192000" cy="156410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7716"/>
          <a:stretch/>
        </p:blipFill>
        <p:spPr>
          <a:xfrm>
            <a:off x="0" y="0"/>
            <a:ext cx="12192000" cy="19611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0783"/>
          <a:stretch/>
        </p:blipFill>
        <p:spPr>
          <a:xfrm>
            <a:off x="0" y="0"/>
            <a:ext cx="12192000" cy="238225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4247"/>
          <a:stretch/>
        </p:blipFill>
        <p:spPr>
          <a:xfrm>
            <a:off x="0" y="0"/>
            <a:ext cx="12192000" cy="277929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7315"/>
          <a:stretch/>
        </p:blipFill>
        <p:spPr>
          <a:xfrm>
            <a:off x="0" y="-1"/>
            <a:ext cx="12192000" cy="32004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0779"/>
          <a:stretch/>
        </p:blipFill>
        <p:spPr>
          <a:xfrm>
            <a:off x="0" y="-1"/>
            <a:ext cx="12192000" cy="359744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4441"/>
          <a:stretch/>
        </p:blipFill>
        <p:spPr>
          <a:xfrm>
            <a:off x="0" y="0"/>
            <a:ext cx="12192000" cy="398245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7509"/>
          <a:stretch/>
        </p:blipFill>
        <p:spPr>
          <a:xfrm>
            <a:off x="0" y="-1"/>
            <a:ext cx="12192000" cy="440355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9982"/>
          <a:stretch/>
        </p:blipFill>
        <p:spPr>
          <a:xfrm>
            <a:off x="0" y="-1"/>
            <a:ext cx="12192000" cy="486075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13248"/>
          <a:stretch/>
        </p:blipFill>
        <p:spPr>
          <a:xfrm>
            <a:off x="0" y="-1"/>
            <a:ext cx="12192000" cy="5269833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6713"/>
          <a:stretch/>
        </p:blipFill>
        <p:spPr>
          <a:xfrm>
            <a:off x="0" y="-1"/>
            <a:ext cx="12192000" cy="5666875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07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56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1150</TotalTime>
  <Words>1130</Words>
  <Application>Microsoft Office PowerPoint</Application>
  <PresentationFormat>Breedbeeld</PresentationFormat>
  <Paragraphs>207</Paragraphs>
  <Slides>29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5" baseType="lpstr">
      <vt:lpstr>Arial</vt:lpstr>
      <vt:lpstr>Calibri</vt:lpstr>
      <vt:lpstr>Trebuchet MS</vt:lpstr>
      <vt:lpstr>Wingdings</vt:lpstr>
      <vt:lpstr>Wingdings 3</vt:lpstr>
      <vt:lpstr>Facet</vt:lpstr>
      <vt:lpstr>Beste havo 4. </vt:lpstr>
      <vt:lpstr>Programma aankomende 3 lessen .</vt:lpstr>
      <vt:lpstr>Financiering van niet-commerciële organisaties.</vt:lpstr>
      <vt:lpstr>Financiering van niet-commerciële organisaties.</vt:lpstr>
      <vt:lpstr>Financieel beleid.</vt:lpstr>
      <vt:lpstr>Zelfstandig lezen en maken t/m opgave 15</vt:lpstr>
      <vt:lpstr>PowerPoint-presentatie</vt:lpstr>
      <vt:lpstr>Zelfstandig lezen en maken gesloten vragen D-toets.</vt:lpstr>
      <vt:lpstr>PowerPoint-presentatie</vt:lpstr>
      <vt:lpstr>PowerPoint-presentatie</vt:lpstr>
      <vt:lpstr>Les 2: </vt:lpstr>
      <vt:lpstr>Balans.</vt:lpstr>
      <vt:lpstr>Bezettingen = activa</vt:lpstr>
      <vt:lpstr>Vlottende activa</vt:lpstr>
      <vt:lpstr>Zelfstandig lezen en maken t/m opgave 18</vt:lpstr>
      <vt:lpstr>PowerPoint-presentatie</vt:lpstr>
      <vt:lpstr>PowerPoint-presentatie</vt:lpstr>
      <vt:lpstr>Let op</vt:lpstr>
      <vt:lpstr>Zelfstandig lezen en maken tot en met 21</vt:lpstr>
      <vt:lpstr>PowerPoint-presentatie</vt:lpstr>
      <vt:lpstr>PowerPoint-presentatie</vt:lpstr>
      <vt:lpstr>Les 3: passiva</vt:lpstr>
      <vt:lpstr>Passiva.</vt:lpstr>
      <vt:lpstr>Kort vreemd vermogen</vt:lpstr>
      <vt:lpstr>Zelfstandig lezen en maken tot en met 23 is nog stof van gisteren</vt:lpstr>
      <vt:lpstr>PowerPoint-presentatie</vt:lpstr>
      <vt:lpstr>Zelfstandig lezen en maken tot en met 26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131</cp:revision>
  <dcterms:created xsi:type="dcterms:W3CDTF">2017-01-22T09:51:43Z</dcterms:created>
  <dcterms:modified xsi:type="dcterms:W3CDTF">2018-02-13T09:44:06Z</dcterms:modified>
</cp:coreProperties>
</file>